
<file path=[Content_Types].xml><?xml version="1.0" encoding="utf-8"?>
<Types xmlns="http://schemas.openxmlformats.org/package/2006/content-types">
  <Default Extension="fntdata" ContentType="application/x-fontdata"/>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0"/>
  </p:notesMasterIdLst>
  <p:sldIdLst>
    <p:sldId id="256" r:id="rId2"/>
    <p:sldId id="257" r:id="rId3"/>
    <p:sldId id="259" r:id="rId4"/>
    <p:sldId id="301" r:id="rId5"/>
    <p:sldId id="302" r:id="rId6"/>
    <p:sldId id="303" r:id="rId7"/>
    <p:sldId id="269" r:id="rId8"/>
    <p:sldId id="260" r:id="rId9"/>
  </p:sldIdLst>
  <p:sldSz cx="9144000" cy="5143500" type="screen16x9"/>
  <p:notesSz cx="6858000" cy="9144000"/>
  <p:embeddedFontLst>
    <p:embeddedFont>
      <p:font typeface="Anaheim" panose="020B0604020202020204" charset="-94"/>
      <p:regular r:id="rId11"/>
    </p:embeddedFont>
    <p:embeddedFont>
      <p:font typeface="Nunito Light" pitchFamily="2" charset="-94"/>
      <p:regular r:id="rId12"/>
      <p:italic r:id="rId13"/>
    </p:embeddedFont>
    <p:embeddedFont>
      <p:font typeface="Overpass Mono" panose="020B0604020202020204" charset="-94"/>
      <p:regular r:id="rId14"/>
      <p:bold r:id="rId15"/>
    </p:embeddedFont>
    <p:embeddedFont>
      <p:font typeface="Raleway SemiBold" pitchFamily="2" charset="-94"/>
      <p:bold r:id="rId16"/>
      <p:boldItalic r:id="rId17"/>
    </p:embeddedFont>
    <p:embeddedFont>
      <p:font typeface="Roboto" panose="02000000000000000000" pitchFamily="2" charset="0"/>
      <p:regular r:id="rId18"/>
      <p:bold r:id="rId19"/>
      <p:italic r:id="rId20"/>
      <p:boldItalic r:id="rId21"/>
    </p:embeddedFont>
    <p:embeddedFont>
      <p:font typeface="Roboto Condensed Light" panose="02000000000000000000"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mar  Calalzadə" initials="EC" lastIdx="2" clrIdx="0">
    <p:extLst>
      <p:ext uri="{19B8F6BF-5375-455C-9EA6-DF929625EA0E}">
        <p15:presenceInfo xmlns:p15="http://schemas.microsoft.com/office/powerpoint/2012/main" userId="S::elmar.calalzade.n@student.aztu.edu.az::6136f8df-4aa7-49b2-890a-98e99868cb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259124-8792-4D9C-9080-9D7CBA47E346}">
  <a:tblStyle styleId="{CD259124-8792-4D9C-9080-9D7CBA47E34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502F12-40BC-4A64-B95A-5B58A7A815E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8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1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73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01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d4cbd36da_4_3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d4cbd36da_4_3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9" r:id="rId4"/>
    <p:sldLayoutId id="2147483667" r:id="rId5"/>
    <p:sldLayoutId id="214748366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525694" y="1095811"/>
            <a:ext cx="8520600" cy="1128713"/>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GB" b="0" i="0">
                <a:solidFill>
                  <a:srgbClr val="FFFFFF"/>
                </a:solidFill>
                <a:effectLst/>
                <a:latin typeface="sofia-pro"/>
              </a:rPr>
              <a:t>Sorting Algorithms</a:t>
            </a:r>
            <a:endParaRPr lang="en-GB"/>
          </a:p>
        </p:txBody>
      </p:sp>
      <p:sp>
        <p:nvSpPr>
          <p:cNvPr id="335" name="Google Shape;335;p27"/>
          <p:cNvSpPr txBox="1">
            <a:spLocks noGrp="1"/>
          </p:cNvSpPr>
          <p:nvPr>
            <p:ph type="subTitle" idx="1"/>
          </p:nvPr>
        </p:nvSpPr>
        <p:spPr>
          <a:xfrm>
            <a:off x="525694" y="2100264"/>
            <a:ext cx="2753287" cy="2135982"/>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tr-TR" b="1" i="1">
                <a:solidFill>
                  <a:schemeClr val="bg1"/>
                </a:solidFill>
                <a:latin typeface="sofia-pro"/>
              </a:rPr>
              <a:t>Index:</a:t>
            </a:r>
          </a:p>
          <a:p>
            <a:pPr marL="0" lvl="0" indent="0" algn="l" rtl="0">
              <a:spcBef>
                <a:spcPts val="0"/>
              </a:spcBef>
              <a:spcAft>
                <a:spcPts val="0"/>
              </a:spcAft>
              <a:buNone/>
            </a:pPr>
            <a:r>
              <a:rPr lang="tr-TR" b="1" i="1">
                <a:solidFill>
                  <a:schemeClr val="bg1"/>
                </a:solidFill>
                <a:latin typeface="sofia-pro"/>
              </a:rPr>
              <a:t>SelectionSort;</a:t>
            </a:r>
          </a:p>
          <a:p>
            <a:pPr marL="0" lvl="0" indent="0" algn="l" rtl="0">
              <a:spcBef>
                <a:spcPts val="0"/>
              </a:spcBef>
              <a:spcAft>
                <a:spcPts val="0"/>
              </a:spcAft>
              <a:buNone/>
            </a:pPr>
            <a:r>
              <a:rPr lang="tr-TR" b="1" i="1">
                <a:solidFill>
                  <a:schemeClr val="bg1"/>
                </a:solidFill>
                <a:latin typeface="sofia-pro"/>
              </a:rPr>
              <a:t>Insertion Sort;</a:t>
            </a:r>
          </a:p>
          <a:p>
            <a:pPr marL="0" lvl="0" indent="0" algn="l" rtl="0">
              <a:spcBef>
                <a:spcPts val="0"/>
              </a:spcBef>
              <a:spcAft>
                <a:spcPts val="0"/>
              </a:spcAft>
              <a:buNone/>
            </a:pPr>
            <a:r>
              <a:rPr lang="tr-TR" b="1" i="1">
                <a:solidFill>
                  <a:schemeClr val="bg1"/>
                </a:solidFill>
                <a:latin typeface="sofia-pro"/>
              </a:rPr>
              <a:t>Shell Sort;</a:t>
            </a:r>
          </a:p>
          <a:p>
            <a:pPr marL="0" lvl="0" indent="0" algn="l" rtl="0">
              <a:spcBef>
                <a:spcPts val="0"/>
              </a:spcBef>
              <a:spcAft>
                <a:spcPts val="0"/>
              </a:spcAft>
              <a:buNone/>
            </a:pPr>
            <a:r>
              <a:rPr lang="tr-TR" b="1" i="1">
                <a:solidFill>
                  <a:schemeClr val="bg1"/>
                </a:solidFill>
                <a:latin typeface="sofia-pro"/>
              </a:rPr>
              <a:t>Merge Sort;</a:t>
            </a:r>
          </a:p>
          <a:p>
            <a:pPr marL="0" lvl="0" indent="0" algn="l" rtl="0">
              <a:spcBef>
                <a:spcPts val="0"/>
              </a:spcBef>
              <a:spcAft>
                <a:spcPts val="0"/>
              </a:spcAft>
              <a:buNone/>
            </a:pPr>
            <a:r>
              <a:rPr lang="tr-TR" b="1" i="1">
                <a:solidFill>
                  <a:schemeClr val="bg1"/>
                </a:solidFill>
                <a:latin typeface="sofia-pro"/>
              </a:rPr>
              <a:t>Quick Sort;</a:t>
            </a:r>
          </a:p>
          <a:p>
            <a:pPr marL="0" lvl="0" indent="0" algn="l" rtl="0">
              <a:spcBef>
                <a:spcPts val="0"/>
              </a:spcBef>
              <a:spcAft>
                <a:spcPts val="0"/>
              </a:spcAft>
              <a:buNone/>
            </a:pPr>
            <a:r>
              <a:rPr lang="tr-TR" b="1" i="1">
                <a:solidFill>
                  <a:schemeClr val="bg1"/>
                </a:solidFill>
                <a:latin typeface="sofia-pro"/>
              </a:rPr>
              <a:t>Bubble Sort;</a:t>
            </a:r>
            <a:endParaRPr sz="2100" b="1" i="1">
              <a:solidFill>
                <a:schemeClr val="bg1"/>
              </a:solidFill>
              <a:latin typeface="sofia-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a:t>Sorting Algorithms</a:t>
            </a:r>
            <a:endParaRPr/>
          </a:p>
        </p:txBody>
      </p:sp>
      <p:sp>
        <p:nvSpPr>
          <p:cNvPr id="341" name="Google Shape;341;p28"/>
          <p:cNvSpPr txBox="1">
            <a:spLocks noGrp="1"/>
          </p:cNvSpPr>
          <p:nvPr>
            <p:ph type="subTitle" idx="1"/>
          </p:nvPr>
        </p:nvSpPr>
        <p:spPr>
          <a:xfrm flipH="1">
            <a:off x="521494" y="1132375"/>
            <a:ext cx="4557712" cy="32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400" b="0" i="0">
                <a:solidFill>
                  <a:schemeClr val="bg1"/>
                </a:solidFill>
                <a:effectLst/>
                <a:latin typeface="sofia-pro"/>
              </a:rPr>
              <a:t>Sıralama alqoritmləri, proqramçının bilməli olduğu təməl biliklərin siyahısında öndə gələn alqoritmlərdən biridir.Bu alqoritmlərdən axtarışda, məlumatın oxunaqlığının artırılmasında, sıralanmış məlumatları istifadə edən digər alqoritmlərdə istifadə oluna bilir.Sıralama alqoritmlərindən istifadə etməkdə məqsədimiz, əldə etdiyimiz məlumatları ən böyükdən ən kiçiyə və ya ən kiçikdən ən böyüyə ən sürətli şəkildə sıralamaqdır. Bunun üçün bir çox çeşidləmə alqoritmi istifadə olunur. Bəziləri çox sürətli, lakin yazmaq çətindir, bəziləri az miqdarda məlumat üçün çox sürətli, bəzilərini isə yazmaq asandır.Məhdud yaddaş və işləmə gücü ilə istənilən sayda məlumat növünün müəyyən bir qaydada tənzimlənməsidir. Burada vacib olan şey, optimal yaddaş və performans cütlüyü verəcək bir alqoritm əldə etməkdir.</a:t>
            </a:r>
            <a:endParaRPr sz="1400">
              <a:solidFill>
                <a:schemeClr val="bg1"/>
              </a:solidFill>
              <a:latin typeface="sofia-pro"/>
            </a:endParaRPr>
          </a:p>
        </p:txBody>
      </p:sp>
      <p:sp>
        <p:nvSpPr>
          <p:cNvPr id="342" name="Google Shape;342;p28"/>
          <p:cNvSpPr txBox="1"/>
          <p:nvPr/>
        </p:nvSpPr>
        <p:spPr>
          <a:xfrm>
            <a:off x="698568" y="4136275"/>
            <a:ext cx="6734400" cy="2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b="1">
              <a:solidFill>
                <a:srgbClr val="FFFFFF"/>
              </a:solidFill>
              <a:latin typeface="Anaheim"/>
              <a:ea typeface="Anaheim"/>
              <a:cs typeface="Anaheim"/>
              <a:sym typeface="Anaheim"/>
            </a:endParaRPr>
          </a:p>
        </p:txBody>
      </p:sp>
      <p:pic>
        <p:nvPicPr>
          <p:cNvPr id="3" name="Resim 2">
            <a:extLst>
              <a:ext uri="{FF2B5EF4-FFF2-40B4-BE49-F238E27FC236}">
                <a16:creationId xmlns:a16="http://schemas.microsoft.com/office/drawing/2014/main" id="{0BC8EC44-446C-4F3B-B8C9-8EC9F3684007}"/>
              </a:ext>
            </a:extLst>
          </p:cNvPr>
          <p:cNvPicPr>
            <a:picLocks noChangeAspect="1"/>
          </p:cNvPicPr>
          <p:nvPr/>
        </p:nvPicPr>
        <p:blipFill>
          <a:blip r:embed="rId3"/>
          <a:stretch>
            <a:fillRect/>
          </a:stretch>
        </p:blipFill>
        <p:spPr>
          <a:xfrm>
            <a:off x="5302249" y="1678781"/>
            <a:ext cx="3670300" cy="20038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48601" y="208519"/>
            <a:ext cx="4394812" cy="21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latin typeface="sofia-pro"/>
              </a:rPr>
              <a:t>İlk elementdən son elementə qədər hər bir elementi aşağıdakı elementlərin ən kiçiyi ilə əvəz edirik. Məsələn, deyək ki, aşağıdakı massivi 3 -cü elementinə qədər sıralayırıq.</a:t>
            </a:r>
          </a:p>
          <a:p>
            <a:pPr marL="0" lvl="0" indent="0" algn="l" rtl="0">
              <a:spcBef>
                <a:spcPts val="0"/>
              </a:spcBef>
              <a:spcAft>
                <a:spcPts val="0"/>
              </a:spcAft>
              <a:buNone/>
            </a:pPr>
            <a:endParaRPr lang="tr-TR">
              <a:latin typeface="sofia-pro"/>
            </a:endParaRPr>
          </a:p>
          <a:p>
            <a:pPr marL="0" lvl="0" indent="0" algn="l" rtl="0">
              <a:spcBef>
                <a:spcPts val="0"/>
              </a:spcBef>
              <a:spcAft>
                <a:spcPts val="0"/>
              </a:spcAft>
              <a:buNone/>
            </a:pPr>
            <a:r>
              <a:rPr lang="tr-TR">
                <a:latin typeface="sofia-pro"/>
              </a:rPr>
              <a:t>{1, 2, 3, 10, 6, 4, 7}</a:t>
            </a:r>
          </a:p>
          <a:p>
            <a:pPr marL="0" lvl="0" indent="0" algn="l" rtl="0">
              <a:spcBef>
                <a:spcPts val="0"/>
              </a:spcBef>
              <a:spcAft>
                <a:spcPts val="0"/>
              </a:spcAft>
              <a:buNone/>
            </a:pPr>
            <a:endParaRPr lang="tr-TR">
              <a:latin typeface="sofia-pro"/>
            </a:endParaRPr>
          </a:p>
          <a:p>
            <a:pPr marL="0" lvl="0" indent="0" algn="l" rtl="0">
              <a:spcBef>
                <a:spcPts val="0"/>
              </a:spcBef>
              <a:spcAft>
                <a:spcPts val="0"/>
              </a:spcAft>
              <a:buNone/>
            </a:pPr>
            <a:r>
              <a:rPr lang="tr-TR">
                <a:latin typeface="sofia-pro"/>
              </a:rPr>
              <a:t>Gördüyümüz kimi, 3 -cü elementə qədər sıralanmış bir sıra var. Bu vəziyyətdə, hazırda 4 -cü elementə 10-a baxırıq və qaydamıza görə 10-dan sonra ən kiçik elementi tapmalı və onu 10 -la əvəz etməliyik. Bu addımda bu qaydaya riayət edən sayımız 4 -dür. Yerlərini dəyişdiyimiz zaman massivimiz belə olur: {1, 2, 3, 4, 6, 10, 7}</a:t>
            </a:r>
          </a:p>
          <a:p>
            <a:pPr marL="0" lvl="0" indent="0" algn="l" rtl="0">
              <a:spcBef>
                <a:spcPts val="0"/>
              </a:spcBef>
              <a:spcAft>
                <a:spcPts val="0"/>
              </a:spcAft>
              <a:buNone/>
            </a:pPr>
            <a:r>
              <a:rPr lang="tr-TR">
                <a:latin typeface="sofia-pro"/>
              </a:rPr>
              <a:t>Üçüncü elementə baxdığımız üçün, növbəti addımda dördüncü elementə baxırıq və qaydanı tətbiq edirik. Seriyanın sonuna qədər belə davam etdikdə bütün seriyanı sıralayırıq.</a:t>
            </a:r>
            <a:endParaRPr>
              <a:latin typeface="sofia-pro"/>
            </a:endParaRPr>
          </a:p>
        </p:txBody>
      </p:sp>
      <p:sp>
        <p:nvSpPr>
          <p:cNvPr id="362" name="Google Shape;362;p30"/>
          <p:cNvSpPr txBox="1">
            <a:spLocks noGrp="1"/>
          </p:cNvSpPr>
          <p:nvPr>
            <p:ph type="title"/>
          </p:nvPr>
        </p:nvSpPr>
        <p:spPr>
          <a:xfrm>
            <a:off x="5582700" y="83476"/>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solidFill>
                  <a:schemeClr val="dk2"/>
                </a:solidFill>
              </a:rPr>
              <a:t>Selection Sort</a:t>
            </a:r>
            <a:endParaRPr>
              <a:solidFill>
                <a:schemeClr val="dk2"/>
              </a:solidFill>
            </a:endParaRPr>
          </a:p>
        </p:txBody>
      </p:sp>
      <p:sp>
        <p:nvSpPr>
          <p:cNvPr id="363" name="Google Shape;363;p30"/>
          <p:cNvSpPr/>
          <p:nvPr/>
        </p:nvSpPr>
        <p:spPr>
          <a:xfrm>
            <a:off x="7524714" y="4530488"/>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Resim 5">
            <a:extLst>
              <a:ext uri="{FF2B5EF4-FFF2-40B4-BE49-F238E27FC236}">
                <a16:creationId xmlns:a16="http://schemas.microsoft.com/office/drawing/2014/main" id="{3BEE4CA9-054B-4912-96A4-BDD8BDD90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52865"/>
            <a:ext cx="4376932" cy="1366419"/>
          </a:xfrm>
          <a:prstGeom prst="rect">
            <a:avLst/>
          </a:prstGeom>
          <a:effectLst>
            <a:glow rad="228600">
              <a:srgbClr val="F98657">
                <a:satMod val="175000"/>
                <a:alpha val="40000"/>
              </a:srgbClr>
            </a:glow>
            <a:reflection blurRad="6350" stA="50000" endA="300" endPos="55500" dist="508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a:t>Insertion Sort</a:t>
            </a:r>
            <a:endParaRPr/>
          </a:p>
        </p:txBody>
      </p:sp>
      <p:sp>
        <p:nvSpPr>
          <p:cNvPr id="341" name="Google Shape;341;p28"/>
          <p:cNvSpPr txBox="1">
            <a:spLocks noGrp="1"/>
          </p:cNvSpPr>
          <p:nvPr>
            <p:ph type="subTitle" idx="1"/>
          </p:nvPr>
        </p:nvSpPr>
        <p:spPr>
          <a:xfrm flipH="1">
            <a:off x="242888" y="1085850"/>
            <a:ext cx="4943474" cy="3050425"/>
          </a:xfrm>
          <a:prstGeom prst="rect">
            <a:avLst/>
          </a:prstGeom>
        </p:spPr>
        <p:txBody>
          <a:bodyPr spcFirstLastPara="1" wrap="square" lIns="91425" tIns="91425" rIns="91425" bIns="91425" anchor="t" anchorCtr="0">
            <a:noAutofit/>
          </a:bodyPr>
          <a:lstStyle/>
          <a:p>
            <a:pPr marL="0" indent="0">
              <a:buNone/>
            </a:pPr>
            <a:r>
              <a:rPr kumimoji="0" lang="tr-TR" altLang="tr-TR" sz="1400" b="0" i="0" u="none" strike="noStrike" cap="none" normalizeH="0" baseline="0">
                <a:ln>
                  <a:noFill/>
                </a:ln>
                <a:solidFill>
                  <a:schemeClr val="bg1"/>
                </a:solidFill>
                <a:effectLst/>
                <a:latin typeface="sofia-pro"/>
              </a:rPr>
              <a:t>Bu alqoritm  ikinci elementindən başlayır və son elementə çatana qədər gəldiyi hər bir elementi həmin elementdən əvvəl gələn və bu elementdən daha böyük olan elementlərlə əvəz edir. Bu vəziyyətdə, proses zamanı üzərində gəzdiyimiz bir elementin solundakı elementlər ardıcıl, sağdakılar isə qarışıq qaydada olacaq. Məsələn, deyək ki, a = {2,4,5,3,1,6} formalı bir sıra var və üzərində gəzdiyimiz element a [3] = 3 -dür. Gördüyünüz kimi, üzərində gəzdiyimiz elementin sol tərəfi ardıcıl, sağ tərəfi qarışıq qaydadadır. Bu vəziyyətdə, alqoritm elementləri 3 -dən sola, lakin 3 -dən böyük olan elementləri bir element sağa köçürəcək və 3 -ü açılmış yerə qoyacaq. Addım -addım gedək:</a:t>
            </a:r>
          </a:p>
          <a:p>
            <a:pPr marL="0" indent="0">
              <a:buNone/>
            </a:pPr>
            <a:r>
              <a:rPr kumimoji="0" lang="tr-TR" altLang="tr-TR" sz="1400" b="0" i="0" u="none" strike="noStrike" cap="none" normalizeH="0" baseline="0">
                <a:ln>
                  <a:noFill/>
                </a:ln>
                <a:solidFill>
                  <a:schemeClr val="bg1"/>
                </a:solidFill>
                <a:effectLst/>
                <a:latin typeface="sofia-pro"/>
              </a:rPr>
              <a:t> {2,4,5,3,1,6}&gt; {2,4,5,5,1,6}&gt; {2,4,4,5,1,6} -&gt; {2,3,4,5,1,6}. </a:t>
            </a:r>
          </a:p>
          <a:p>
            <a:pPr marL="0" indent="0">
              <a:buNone/>
            </a:pPr>
            <a:r>
              <a:rPr kumimoji="0" lang="tr-TR" altLang="tr-TR" sz="1400" b="0" i="0" u="none" strike="noStrike" cap="none" normalizeH="0" baseline="0">
                <a:ln>
                  <a:noFill/>
                </a:ln>
                <a:solidFill>
                  <a:schemeClr val="bg1"/>
                </a:solidFill>
                <a:effectLst/>
                <a:latin typeface="sofia-pro"/>
              </a:rPr>
              <a:t>Daha sonra növbəti elementə keçirik və a [4] = 1 elementinə çatırıq və {1,2,3,4,5,6} şəklində düzülmüş  massivimizi tapmaq üçün sola sürüşdürürük. Sonuncu element artıq serialın ən böyük elementi olduğundan heç  əvəz edilmir.</a:t>
            </a:r>
            <a:endParaRPr kumimoji="0" lang="tr-TR" altLang="tr-TR" sz="2000" b="0" i="0" u="none" strike="noStrike" cap="none" normalizeH="0" baseline="0">
              <a:ln>
                <a:noFill/>
              </a:ln>
              <a:solidFill>
                <a:schemeClr val="bg1"/>
              </a:solidFill>
              <a:effectLst/>
              <a:latin typeface="sofia-pro"/>
            </a:endParaRPr>
          </a:p>
          <a:p>
            <a:pPr marL="0" lvl="0" indent="0" algn="l" rtl="0">
              <a:spcBef>
                <a:spcPts val="0"/>
              </a:spcBef>
              <a:spcAft>
                <a:spcPts val="0"/>
              </a:spcAft>
              <a:buNone/>
            </a:pPr>
            <a:endParaRPr sz="1400">
              <a:solidFill>
                <a:schemeClr val="bg1"/>
              </a:solidFill>
              <a:latin typeface="sofia-pro"/>
            </a:endParaRPr>
          </a:p>
        </p:txBody>
      </p:sp>
      <p:sp>
        <p:nvSpPr>
          <p:cNvPr id="342" name="Google Shape;342;p28"/>
          <p:cNvSpPr txBox="1"/>
          <p:nvPr/>
        </p:nvSpPr>
        <p:spPr>
          <a:xfrm>
            <a:off x="698568" y="4136275"/>
            <a:ext cx="6734400" cy="2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b="1">
              <a:solidFill>
                <a:srgbClr val="FFFFFF"/>
              </a:solidFill>
              <a:latin typeface="Anaheim"/>
              <a:ea typeface="Anaheim"/>
              <a:cs typeface="Anaheim"/>
              <a:sym typeface="Anaheim"/>
            </a:endParaRPr>
          </a:p>
        </p:txBody>
      </p:sp>
      <p:pic>
        <p:nvPicPr>
          <p:cNvPr id="5" name="Resim 4">
            <a:extLst>
              <a:ext uri="{FF2B5EF4-FFF2-40B4-BE49-F238E27FC236}">
                <a16:creationId xmlns:a16="http://schemas.microsoft.com/office/drawing/2014/main" id="{74C93F32-2B52-4404-B9EC-8596C9E94A6A}"/>
              </a:ext>
            </a:extLst>
          </p:cNvPr>
          <p:cNvPicPr>
            <a:picLocks noChangeAspect="1"/>
          </p:cNvPicPr>
          <p:nvPr/>
        </p:nvPicPr>
        <p:blipFill>
          <a:blip r:embed="rId3"/>
          <a:stretch>
            <a:fillRect/>
          </a:stretch>
        </p:blipFill>
        <p:spPr>
          <a:xfrm>
            <a:off x="5422107" y="1593053"/>
            <a:ext cx="3579018" cy="2333839"/>
          </a:xfrm>
          <a:prstGeom prst="rect">
            <a:avLst/>
          </a:prstGeom>
        </p:spPr>
      </p:pic>
    </p:spTree>
    <p:extLst>
      <p:ext uri="{BB962C8B-B14F-4D97-AF65-F5344CB8AC3E}">
        <p14:creationId xmlns:p14="http://schemas.microsoft.com/office/powerpoint/2010/main" val="1268631427"/>
      </p:ext>
    </p:extLst>
  </p:cSld>
  <p:clrMapOvr>
    <a:masterClrMapping/>
  </p:clrMapOvr>
  <mc:AlternateContent xmlns:mc="http://schemas.openxmlformats.org/markup-compatibility/2006">
    <mc:Choice xmlns:p14="http://schemas.microsoft.com/office/powerpoint/2010/main" Requires="p14">
      <p:transition spd="slow" p14:dur="2000" advTm="71906"/>
    </mc:Choice>
    <mc:Fallback>
      <p:transition spd="slow" advTm="719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72119" y="-22341"/>
            <a:ext cx="2615294"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a:t>Shell Sort</a:t>
            </a:r>
            <a:endParaRPr/>
          </a:p>
        </p:txBody>
      </p:sp>
      <p:sp>
        <p:nvSpPr>
          <p:cNvPr id="341" name="Google Shape;341;p28"/>
          <p:cNvSpPr txBox="1">
            <a:spLocks noGrp="1"/>
          </p:cNvSpPr>
          <p:nvPr>
            <p:ph type="subTitle" idx="1"/>
          </p:nvPr>
        </p:nvSpPr>
        <p:spPr>
          <a:xfrm flipH="1">
            <a:off x="57151" y="560935"/>
            <a:ext cx="5122068" cy="3865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tr-TR" sz="1400">
              <a:solidFill>
                <a:schemeClr val="bg1"/>
              </a:solidFill>
              <a:latin typeface="sofia-pro"/>
            </a:endParaRPr>
          </a:p>
          <a:p>
            <a:pPr marL="0" lvl="0" indent="0" algn="l" rtl="0">
              <a:spcBef>
                <a:spcPts val="0"/>
              </a:spcBef>
              <a:spcAft>
                <a:spcPts val="0"/>
              </a:spcAft>
              <a:buNone/>
            </a:pPr>
            <a:r>
              <a:rPr lang="tr-TR" sz="1400">
                <a:solidFill>
                  <a:schemeClr val="bg1"/>
                </a:solidFill>
                <a:latin typeface="sofia-pro"/>
              </a:rPr>
              <a:t>Bu alqoritmi çox böyük bir massivdə istifadə etdiyimizdə, massivin kiçik elementləri massivin sonunda olarsa, onları massivin əvvəlinə köçürməyimiz olduqca çətin olacaq. Insertion sort alqoritminin yaxın qaydada düzülmüş dizilərdə daha sürətli işlədiyini bilirik. Bu vəziyyətdə, </a:t>
            </a:r>
            <a:r>
              <a:rPr lang="tr-TR" sz="1400" i="1">
                <a:solidFill>
                  <a:schemeClr val="bg1"/>
                </a:solidFill>
                <a:effectLst/>
                <a:latin typeface="sofia-pro"/>
              </a:rPr>
              <a:t>Insertion Sort</a:t>
            </a:r>
            <a:r>
              <a:rPr lang="tr-TR" sz="1400">
                <a:solidFill>
                  <a:schemeClr val="bg1"/>
                </a:solidFill>
                <a:latin typeface="sofia-pro"/>
              </a:rPr>
              <a:t> alqoritminin bir qədər təkmilləşdirilmiş bir versiyası olan Shell Sort gəlir. Shell sort, massivi böyük hissələrə ayırır və onları cədvəlin sətirləri hesab edir, bu cədvəlin sütunlarını əlavə sıralama alqoritmi ilə sıralayır. Sonra, massivi bir qədər kiçik hissələrə ayırır və eyni əməliyyatları təkrar -təkrar yerinə yetirir və nəhayət massiv elementlərini bir -birindən ayırır, yəni tək bir sütuna çevirir və bu sütunu əlavə sıralama ilə sıraladıqda məntiqə görə sıralama prosesi başa çatır. Bu şəkildə təsvir etmək çox çətin olduğundan, indi bir nümunə seriyasını nəzərdən keçirək. </a:t>
            </a:r>
          </a:p>
          <a:p>
            <a:pPr marL="0" lvl="0" indent="0" algn="l" rtl="0">
              <a:spcBef>
                <a:spcPts val="0"/>
              </a:spcBef>
              <a:spcAft>
                <a:spcPts val="0"/>
              </a:spcAft>
              <a:buNone/>
            </a:pPr>
            <a:r>
              <a:rPr lang="tr-TR" sz="1400">
                <a:solidFill>
                  <a:schemeClr val="bg1"/>
                </a:solidFill>
                <a:latin typeface="sofia-pro"/>
              </a:rPr>
              <a:t>Massivimiz bu şəkildə olsun:</a:t>
            </a:r>
          </a:p>
          <a:p>
            <a:pPr marL="0" lvl="0" indent="0" algn="l" rtl="0">
              <a:spcBef>
                <a:spcPts val="0"/>
              </a:spcBef>
              <a:spcAft>
                <a:spcPts val="0"/>
              </a:spcAft>
              <a:buNone/>
            </a:pPr>
            <a:endParaRPr lang="tr-TR" sz="1400">
              <a:solidFill>
                <a:schemeClr val="bg1"/>
              </a:solidFill>
              <a:latin typeface="sofia-pro"/>
            </a:endParaRPr>
          </a:p>
          <a:p>
            <a:pPr marL="0" lvl="0" indent="0" algn="l" rtl="0">
              <a:spcBef>
                <a:spcPts val="0"/>
              </a:spcBef>
              <a:spcAft>
                <a:spcPts val="0"/>
              </a:spcAft>
              <a:buNone/>
            </a:pPr>
            <a:r>
              <a:rPr lang="tr-TR" sz="1600" b="0" i="0">
                <a:solidFill>
                  <a:srgbClr val="E83E8C"/>
                </a:solidFill>
                <a:effectLst/>
                <a:latin typeface="SFMono-Regular"/>
              </a:rPr>
              <a:t>{13, 14, 94, 33, 82, 25, 59, 94, 65, 23, 45, 27, 73, 25, 39}</a:t>
            </a:r>
            <a:endParaRPr sz="1600">
              <a:solidFill>
                <a:schemeClr val="bg1"/>
              </a:solidFill>
              <a:latin typeface="sofia-pro"/>
            </a:endParaRPr>
          </a:p>
        </p:txBody>
      </p:sp>
      <p:sp>
        <p:nvSpPr>
          <p:cNvPr id="342" name="Google Shape;342;p28"/>
          <p:cNvSpPr txBox="1"/>
          <p:nvPr/>
        </p:nvSpPr>
        <p:spPr>
          <a:xfrm>
            <a:off x="698568" y="4136275"/>
            <a:ext cx="6734400" cy="2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b="1">
              <a:solidFill>
                <a:srgbClr val="FFFFFF"/>
              </a:solidFill>
              <a:latin typeface="Anaheim"/>
              <a:ea typeface="Anaheim"/>
              <a:cs typeface="Anaheim"/>
              <a:sym typeface="Anaheim"/>
            </a:endParaRPr>
          </a:p>
        </p:txBody>
      </p:sp>
      <p:pic>
        <p:nvPicPr>
          <p:cNvPr id="3" name="Resim 2">
            <a:extLst>
              <a:ext uri="{FF2B5EF4-FFF2-40B4-BE49-F238E27FC236}">
                <a16:creationId xmlns:a16="http://schemas.microsoft.com/office/drawing/2014/main" id="{3221D05D-AE26-4FEE-9666-9D40ADDA1A64}"/>
              </a:ext>
            </a:extLst>
          </p:cNvPr>
          <p:cNvPicPr>
            <a:picLocks noChangeAspect="1"/>
          </p:cNvPicPr>
          <p:nvPr/>
        </p:nvPicPr>
        <p:blipFill>
          <a:blip r:embed="rId3"/>
          <a:stretch>
            <a:fillRect/>
          </a:stretch>
        </p:blipFill>
        <p:spPr>
          <a:xfrm>
            <a:off x="5472951" y="351330"/>
            <a:ext cx="1158340" cy="685859"/>
          </a:xfrm>
          <a:prstGeom prst="rect">
            <a:avLst/>
          </a:prstGeom>
        </p:spPr>
      </p:pic>
      <p:cxnSp>
        <p:nvCxnSpPr>
          <p:cNvPr id="6" name="Düz Ok Bağlayıcısı 5">
            <a:extLst>
              <a:ext uri="{FF2B5EF4-FFF2-40B4-BE49-F238E27FC236}">
                <a16:creationId xmlns:a16="http://schemas.microsoft.com/office/drawing/2014/main" id="{B7D8A74F-A61F-4067-BDC5-B93CFE9F8399}"/>
              </a:ext>
            </a:extLst>
          </p:cNvPr>
          <p:cNvCxnSpPr/>
          <p:nvPr/>
        </p:nvCxnSpPr>
        <p:spPr>
          <a:xfrm>
            <a:off x="6876091" y="957160"/>
            <a:ext cx="64293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8" name="Resim 7">
            <a:extLst>
              <a:ext uri="{FF2B5EF4-FFF2-40B4-BE49-F238E27FC236}">
                <a16:creationId xmlns:a16="http://schemas.microsoft.com/office/drawing/2014/main" id="{41324F52-2D1C-475B-B076-43AF6AA0D363}"/>
              </a:ext>
            </a:extLst>
          </p:cNvPr>
          <p:cNvPicPr>
            <a:picLocks noChangeAspect="1"/>
          </p:cNvPicPr>
          <p:nvPr/>
        </p:nvPicPr>
        <p:blipFill>
          <a:blip r:embed="rId4"/>
          <a:stretch>
            <a:fillRect/>
          </a:stretch>
        </p:blipFill>
        <p:spPr>
          <a:xfrm>
            <a:off x="7703432" y="374193"/>
            <a:ext cx="1104996" cy="640135"/>
          </a:xfrm>
          <a:prstGeom prst="rect">
            <a:avLst/>
          </a:prstGeom>
        </p:spPr>
      </p:pic>
      <p:sp>
        <p:nvSpPr>
          <p:cNvPr id="9" name="Dikdörtgen 8">
            <a:extLst>
              <a:ext uri="{FF2B5EF4-FFF2-40B4-BE49-F238E27FC236}">
                <a16:creationId xmlns:a16="http://schemas.microsoft.com/office/drawing/2014/main" id="{3DDD5E60-77CE-403A-B950-66B2A177A0F7}"/>
              </a:ext>
            </a:extLst>
          </p:cNvPr>
          <p:cNvSpPr/>
          <p:nvPr/>
        </p:nvSpPr>
        <p:spPr>
          <a:xfrm>
            <a:off x="6691205" y="428331"/>
            <a:ext cx="952312" cy="438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00"/>
              <a:t>5-ə bölüb,sütünları sıralıyırıq</a:t>
            </a:r>
          </a:p>
        </p:txBody>
      </p:sp>
      <p:pic>
        <p:nvPicPr>
          <p:cNvPr id="11" name="Resim 10">
            <a:extLst>
              <a:ext uri="{FF2B5EF4-FFF2-40B4-BE49-F238E27FC236}">
                <a16:creationId xmlns:a16="http://schemas.microsoft.com/office/drawing/2014/main" id="{59D7F40D-86A6-4FC0-AEDF-9ECF6D6BF77C}"/>
              </a:ext>
            </a:extLst>
          </p:cNvPr>
          <p:cNvPicPr>
            <a:picLocks noChangeAspect="1"/>
          </p:cNvPicPr>
          <p:nvPr/>
        </p:nvPicPr>
        <p:blipFill>
          <a:blip r:embed="rId5"/>
          <a:stretch>
            <a:fillRect/>
          </a:stretch>
        </p:blipFill>
        <p:spPr>
          <a:xfrm>
            <a:off x="5406135" y="1469351"/>
            <a:ext cx="3680714" cy="157565"/>
          </a:xfrm>
          <a:prstGeom prst="rect">
            <a:avLst/>
          </a:prstGeom>
        </p:spPr>
      </p:pic>
      <p:pic>
        <p:nvPicPr>
          <p:cNvPr id="13" name="Resim 12">
            <a:extLst>
              <a:ext uri="{FF2B5EF4-FFF2-40B4-BE49-F238E27FC236}">
                <a16:creationId xmlns:a16="http://schemas.microsoft.com/office/drawing/2014/main" id="{E4793119-C2F1-41E9-9B1A-AF3C69E4B518}"/>
              </a:ext>
            </a:extLst>
          </p:cNvPr>
          <p:cNvPicPr>
            <a:picLocks noChangeAspect="1"/>
          </p:cNvPicPr>
          <p:nvPr/>
        </p:nvPicPr>
        <p:blipFill>
          <a:blip r:embed="rId6"/>
          <a:stretch>
            <a:fillRect/>
          </a:stretch>
        </p:blipFill>
        <p:spPr>
          <a:xfrm>
            <a:off x="5732053" y="1841691"/>
            <a:ext cx="640135" cy="990686"/>
          </a:xfrm>
          <a:prstGeom prst="rect">
            <a:avLst/>
          </a:prstGeom>
        </p:spPr>
      </p:pic>
      <p:pic>
        <p:nvPicPr>
          <p:cNvPr id="15" name="Resim 14">
            <a:extLst>
              <a:ext uri="{FF2B5EF4-FFF2-40B4-BE49-F238E27FC236}">
                <a16:creationId xmlns:a16="http://schemas.microsoft.com/office/drawing/2014/main" id="{7F776E33-D5F5-4898-95A8-25A64C1EFE63}"/>
              </a:ext>
            </a:extLst>
          </p:cNvPr>
          <p:cNvPicPr>
            <a:picLocks noChangeAspect="1"/>
          </p:cNvPicPr>
          <p:nvPr/>
        </p:nvPicPr>
        <p:blipFill>
          <a:blip r:embed="rId7"/>
          <a:stretch>
            <a:fillRect/>
          </a:stretch>
        </p:blipFill>
        <p:spPr>
          <a:xfrm>
            <a:off x="7905379" y="1864553"/>
            <a:ext cx="701101" cy="967824"/>
          </a:xfrm>
          <a:prstGeom prst="rect">
            <a:avLst/>
          </a:prstGeom>
        </p:spPr>
      </p:pic>
      <p:cxnSp>
        <p:nvCxnSpPr>
          <p:cNvPr id="17" name="Düz Ok Bağlayıcısı 16">
            <a:extLst>
              <a:ext uri="{FF2B5EF4-FFF2-40B4-BE49-F238E27FC236}">
                <a16:creationId xmlns:a16="http://schemas.microsoft.com/office/drawing/2014/main" id="{98198671-6C81-42E8-B024-63F902EB886E}"/>
              </a:ext>
            </a:extLst>
          </p:cNvPr>
          <p:cNvCxnSpPr/>
          <p:nvPr/>
        </p:nvCxnSpPr>
        <p:spPr>
          <a:xfrm>
            <a:off x="6742299" y="2742615"/>
            <a:ext cx="93667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Dikdörtgen 17">
            <a:extLst>
              <a:ext uri="{FF2B5EF4-FFF2-40B4-BE49-F238E27FC236}">
                <a16:creationId xmlns:a16="http://schemas.microsoft.com/office/drawing/2014/main" id="{1802903D-254B-48FC-81F6-A06FE553628F}"/>
              </a:ext>
            </a:extLst>
          </p:cNvPr>
          <p:cNvSpPr/>
          <p:nvPr/>
        </p:nvSpPr>
        <p:spPr>
          <a:xfrm>
            <a:off x="6729225" y="2006414"/>
            <a:ext cx="936670" cy="579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00"/>
              <a:t>3-ə bölüb,sütunları sıralıyırıq</a:t>
            </a:r>
          </a:p>
        </p:txBody>
      </p:sp>
      <p:pic>
        <p:nvPicPr>
          <p:cNvPr id="20" name="Resim 19">
            <a:extLst>
              <a:ext uri="{FF2B5EF4-FFF2-40B4-BE49-F238E27FC236}">
                <a16:creationId xmlns:a16="http://schemas.microsoft.com/office/drawing/2014/main" id="{B311CE8C-CF83-4566-98C4-ABDDED1A9C15}"/>
              </a:ext>
            </a:extLst>
          </p:cNvPr>
          <p:cNvPicPr>
            <a:picLocks noChangeAspect="1"/>
          </p:cNvPicPr>
          <p:nvPr/>
        </p:nvPicPr>
        <p:blipFill>
          <a:blip r:embed="rId8"/>
          <a:stretch>
            <a:fillRect/>
          </a:stretch>
        </p:blipFill>
        <p:spPr>
          <a:xfrm>
            <a:off x="5405951" y="2901433"/>
            <a:ext cx="3680745" cy="119139"/>
          </a:xfrm>
          <a:prstGeom prst="rect">
            <a:avLst/>
          </a:prstGeom>
        </p:spPr>
      </p:pic>
      <p:sp>
        <p:nvSpPr>
          <p:cNvPr id="21" name="Dikdörtgen 20">
            <a:extLst>
              <a:ext uri="{FF2B5EF4-FFF2-40B4-BE49-F238E27FC236}">
                <a16:creationId xmlns:a16="http://schemas.microsoft.com/office/drawing/2014/main" id="{627A6AD2-7981-4594-9572-60891D0FCBE1}"/>
              </a:ext>
            </a:extLst>
          </p:cNvPr>
          <p:cNvSpPr/>
          <p:nvPr/>
        </p:nvSpPr>
        <p:spPr>
          <a:xfrm>
            <a:off x="5262025" y="3126218"/>
            <a:ext cx="3824671" cy="528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800"/>
              <a:t>Nəhayət, massivimizi 1 -ə bölməyi düşünsək, sadə bir əlavə çeşidləmə etdiyimizi və elementlərin demək olar ki, sıralandığını görürük. Bir neçə sadə əməliyyatla, kompleks sıralamanı əlavə sıralamaqla asanlıqla sıralaya biləcəyimiz bir massivə çevirdik.</a:t>
            </a:r>
          </a:p>
        </p:txBody>
      </p:sp>
      <p:pic>
        <p:nvPicPr>
          <p:cNvPr id="23" name="Resim 22">
            <a:extLst>
              <a:ext uri="{FF2B5EF4-FFF2-40B4-BE49-F238E27FC236}">
                <a16:creationId xmlns:a16="http://schemas.microsoft.com/office/drawing/2014/main" id="{3B287FB0-11C8-46CB-8319-0EE568F9F66F}"/>
              </a:ext>
            </a:extLst>
          </p:cNvPr>
          <p:cNvPicPr>
            <a:picLocks noChangeAspect="1"/>
          </p:cNvPicPr>
          <p:nvPr/>
        </p:nvPicPr>
        <p:blipFill>
          <a:blip r:embed="rId9"/>
          <a:stretch>
            <a:fillRect/>
          </a:stretch>
        </p:blipFill>
        <p:spPr>
          <a:xfrm>
            <a:off x="6269841" y="3759332"/>
            <a:ext cx="2131589" cy="1318921"/>
          </a:xfrm>
          <a:prstGeom prst="rect">
            <a:avLst/>
          </a:prstGeom>
        </p:spPr>
      </p:pic>
    </p:spTree>
    <p:extLst>
      <p:ext uri="{BB962C8B-B14F-4D97-AF65-F5344CB8AC3E}">
        <p14:creationId xmlns:p14="http://schemas.microsoft.com/office/powerpoint/2010/main" val="3031307983"/>
      </p:ext>
    </p:extLst>
  </p:cSld>
  <p:clrMapOvr>
    <a:masterClrMapping/>
  </p:clrMapOvr>
  <mc:AlternateContent xmlns:mc="http://schemas.openxmlformats.org/markup-compatibility/2006">
    <mc:Choice xmlns:p14="http://schemas.microsoft.com/office/powerpoint/2010/main" Requires="p14">
      <p:transition spd="slow" p14:dur="2000" advTm="71906"/>
    </mc:Choice>
    <mc:Fallback>
      <p:transition spd="slow" advTm="719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25359" y="226435"/>
            <a:ext cx="2615294"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a:t>Merge Sort</a:t>
            </a:r>
            <a:endParaRPr/>
          </a:p>
        </p:txBody>
      </p:sp>
      <p:sp>
        <p:nvSpPr>
          <p:cNvPr id="341" name="Google Shape;341;p28"/>
          <p:cNvSpPr txBox="1">
            <a:spLocks noGrp="1"/>
          </p:cNvSpPr>
          <p:nvPr>
            <p:ph type="subTitle" idx="1"/>
          </p:nvPr>
        </p:nvSpPr>
        <p:spPr>
          <a:xfrm flipH="1">
            <a:off x="64525" y="929645"/>
            <a:ext cx="5122068" cy="3865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400">
                <a:solidFill>
                  <a:schemeClr val="bg1"/>
                </a:solidFill>
                <a:latin typeface="sofia-pro"/>
              </a:rPr>
              <a:t>İki sıralanmış massivi birləşdirmək asandır. Massivlərin ilk elementlərini müqayisə edir və daha kiçikini alırsınız. Sonra digər massivdə qalan elementi digər massivin ikinci elementi ilə müqayisə edir və daha kiçik olanı əldə edirsiniz. Bu, hər iki massivdə heç bir element qalmayana qədər davam edir. Birləşdirmə sıralama alqoritmimiz oxşar məntiqdən istifadə edir. Dizini ikiyə bölür və ortaya çıxan alt dəstləri rekombinant sıralama alqoritminə keçir, beləliklə sıra həmişə ikiyə bölünür. Elementləri cüt-cüt müqayisə edir və ardıcıl olaraq birləşdirir, sonra ardıcıl olaraq bu iki elementli alt dəstləri birləşdirərək dörd elementli alt qruplar əldə edir. Bu şəkildə davam edərkən, məsələn, dizimizdə 16 element varsa, sifarişli elementləri olan iki 8 elementli alt qrupumuz qalır. Bu alt qrupları eyni şəkildə birləşdirdiyimiz zaman, dizimiz sıralanır. </a:t>
            </a:r>
            <a:endParaRPr sz="1600">
              <a:solidFill>
                <a:schemeClr val="bg1"/>
              </a:solidFill>
              <a:latin typeface="sofia-pro"/>
            </a:endParaRPr>
          </a:p>
        </p:txBody>
      </p:sp>
      <p:sp>
        <p:nvSpPr>
          <p:cNvPr id="342" name="Google Shape;342;p28"/>
          <p:cNvSpPr txBox="1"/>
          <p:nvPr/>
        </p:nvSpPr>
        <p:spPr>
          <a:xfrm>
            <a:off x="698568" y="4136275"/>
            <a:ext cx="6734400" cy="2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200" b="1">
              <a:solidFill>
                <a:srgbClr val="FFFFFF"/>
              </a:solidFill>
              <a:latin typeface="Anaheim"/>
              <a:ea typeface="Anaheim"/>
              <a:cs typeface="Anaheim"/>
              <a:sym typeface="Anaheim"/>
            </a:endParaRPr>
          </a:p>
        </p:txBody>
      </p:sp>
      <p:pic>
        <p:nvPicPr>
          <p:cNvPr id="7" name="Resim 6">
            <a:extLst>
              <a:ext uri="{FF2B5EF4-FFF2-40B4-BE49-F238E27FC236}">
                <a16:creationId xmlns:a16="http://schemas.microsoft.com/office/drawing/2014/main" id="{7A25C9FB-3DD2-44BE-A0C1-D84DCAA3C39F}"/>
              </a:ext>
            </a:extLst>
          </p:cNvPr>
          <p:cNvPicPr>
            <a:picLocks noChangeAspect="1"/>
          </p:cNvPicPr>
          <p:nvPr/>
        </p:nvPicPr>
        <p:blipFill>
          <a:blip r:embed="rId3"/>
          <a:stretch>
            <a:fillRect/>
          </a:stretch>
        </p:blipFill>
        <p:spPr>
          <a:xfrm>
            <a:off x="5132275" y="1332000"/>
            <a:ext cx="3947200" cy="2220300"/>
          </a:xfrm>
          <a:prstGeom prst="rect">
            <a:avLst/>
          </a:prstGeom>
        </p:spPr>
      </p:pic>
    </p:spTree>
    <p:extLst>
      <p:ext uri="{BB962C8B-B14F-4D97-AF65-F5344CB8AC3E}">
        <p14:creationId xmlns:p14="http://schemas.microsoft.com/office/powerpoint/2010/main" val="1608878988"/>
      </p:ext>
    </p:extLst>
  </p:cSld>
  <p:clrMapOvr>
    <a:masterClrMapping/>
  </p:clrMapOvr>
  <mc:AlternateContent xmlns:mc="http://schemas.openxmlformats.org/markup-compatibility/2006">
    <mc:Choice xmlns:p14="http://schemas.microsoft.com/office/powerpoint/2010/main" Requires="p14">
      <p:transition spd="slow" p14:dur="2000" advTm="71906"/>
    </mc:Choice>
    <mc:Fallback>
      <p:transition spd="slow" advTm="719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0"/>
          <p:cNvSpPr txBox="1">
            <a:spLocks noGrp="1"/>
          </p:cNvSpPr>
          <p:nvPr>
            <p:ph type="title"/>
          </p:nvPr>
        </p:nvSpPr>
        <p:spPr>
          <a:xfrm>
            <a:off x="437425" y="252800"/>
            <a:ext cx="826915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a:t>Bubble Sort           Quick Sort</a:t>
            </a:r>
            <a:endParaRPr/>
          </a:p>
        </p:txBody>
      </p:sp>
      <p:sp>
        <p:nvSpPr>
          <p:cNvPr id="522" name="Google Shape;522;p40"/>
          <p:cNvSpPr txBox="1">
            <a:spLocks noGrp="1"/>
          </p:cNvSpPr>
          <p:nvPr>
            <p:ph type="title" idx="3"/>
          </p:nvPr>
        </p:nvSpPr>
        <p:spPr>
          <a:xfrm>
            <a:off x="437425" y="829875"/>
            <a:ext cx="3509112" cy="17418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1100">
                <a:latin typeface="sofia-pro"/>
              </a:rPr>
              <a:t>Məntiq və kodlaşdırma baxımından çox sadədir, amma bunun necə işləyəcəyini düşündüyümüz zaman, prosessoru narahat edə biləcək qədər çox əməliyyat edən bir alqoritmdir. Massivin əvvəlindən başlayır və bütün elementləri özündən əvvəlki elementlə müqayisə edir və lazım gələrsə yerlərini dəyişir. Bu şəkildə, massiv tamamilə sıralanana qədər başdan sona qədər təkrar edir. Massivin tamamilə sıralandığını, yəni əvəz edəcək heç bir element qalmadığını başa düşdükdə, işi dayandırır və çeşidləmə başa çatır.</a:t>
            </a:r>
            <a:endParaRPr sz="1100">
              <a:latin typeface="sofia-pro"/>
            </a:endParaRPr>
          </a:p>
        </p:txBody>
      </p:sp>
      <p:sp>
        <p:nvSpPr>
          <p:cNvPr id="523" name="Google Shape;523;p40"/>
          <p:cNvSpPr txBox="1"/>
          <p:nvPr/>
        </p:nvSpPr>
        <p:spPr>
          <a:xfrm>
            <a:off x="5322888" y="3573875"/>
            <a:ext cx="1629000" cy="841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endParaRPr>
              <a:solidFill>
                <a:schemeClr val="lt1"/>
              </a:solidFill>
              <a:latin typeface="Anaheim"/>
              <a:ea typeface="Anaheim"/>
              <a:cs typeface="Anaheim"/>
              <a:sym typeface="Anaheim"/>
            </a:endParaRPr>
          </a:p>
        </p:txBody>
      </p:sp>
      <p:sp>
        <p:nvSpPr>
          <p:cNvPr id="524" name="Google Shape;524;p40"/>
          <p:cNvSpPr txBox="1"/>
          <p:nvPr/>
        </p:nvSpPr>
        <p:spPr>
          <a:xfrm>
            <a:off x="2192210" y="3573875"/>
            <a:ext cx="1629000" cy="811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chemeClr val="lt1"/>
              </a:solidFill>
              <a:latin typeface="Anaheim"/>
              <a:ea typeface="Anaheim"/>
              <a:cs typeface="Anaheim"/>
              <a:sym typeface="Anaheim"/>
            </a:endParaRPr>
          </a:p>
        </p:txBody>
      </p:sp>
      <p:sp>
        <p:nvSpPr>
          <p:cNvPr id="3" name="Başlık 2">
            <a:extLst>
              <a:ext uri="{FF2B5EF4-FFF2-40B4-BE49-F238E27FC236}">
                <a16:creationId xmlns:a16="http://schemas.microsoft.com/office/drawing/2014/main" id="{EEC17C58-6D91-446C-8DE1-32810D492AC0}"/>
              </a:ext>
            </a:extLst>
          </p:cNvPr>
          <p:cNvSpPr>
            <a:spLocks noGrp="1"/>
          </p:cNvSpPr>
          <p:nvPr>
            <p:ph type="title" idx="2"/>
          </p:nvPr>
        </p:nvSpPr>
        <p:spPr>
          <a:xfrm>
            <a:off x="5322888" y="829875"/>
            <a:ext cx="3535200" cy="1441350"/>
          </a:xfrm>
        </p:spPr>
        <p:txBody>
          <a:bodyPr/>
          <a:lstStyle/>
          <a:p>
            <a:pPr algn="l"/>
            <a:r>
              <a:rPr lang="tr-TR" sz="1100">
                <a:latin typeface="sofia-pro"/>
              </a:rPr>
              <a:t>Quick sort alqoritmi, verilmiş massivin ortasına yaxın bir pivot elementi seçir və pivotdan daha böyük olan elementləri sağa və pivotdan daha kiçik elementləri sola keçirir. Bu əməliyyatı yerinə yetirdikdən sonra, pivot elementinin sol və sağındakı massivlərdən fərdi pivot elementləri seçir və həmin serialları öz daxilində yenidən emal edir. Bu proses rekursiv şəkildə davam etdikdən sonra bütün sıra sıralanır.</a:t>
            </a:r>
          </a:p>
        </p:txBody>
      </p:sp>
      <p:pic>
        <p:nvPicPr>
          <p:cNvPr id="11" name="Resim 10">
            <a:extLst>
              <a:ext uri="{FF2B5EF4-FFF2-40B4-BE49-F238E27FC236}">
                <a16:creationId xmlns:a16="http://schemas.microsoft.com/office/drawing/2014/main" id="{74A089A6-F274-4760-8B2B-5019A57BE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434" y="2913013"/>
            <a:ext cx="3096666" cy="1741875"/>
          </a:xfrm>
          <a:prstGeom prst="rect">
            <a:avLst/>
          </a:prstGeom>
          <a:effectLst>
            <a:glow rad="228600">
              <a:srgbClr val="F87184">
                <a:satMod val="175000"/>
                <a:alpha val="40000"/>
              </a:srgbClr>
            </a:glow>
          </a:effectLst>
        </p:spPr>
      </p:pic>
      <p:pic>
        <p:nvPicPr>
          <p:cNvPr id="12" name="Resim 11">
            <a:extLst>
              <a:ext uri="{FF2B5EF4-FFF2-40B4-BE49-F238E27FC236}">
                <a16:creationId xmlns:a16="http://schemas.microsoft.com/office/drawing/2014/main" id="{E1572192-BC60-494A-8D17-3367E0768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420" y="2571750"/>
            <a:ext cx="3212135" cy="21464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100069" y="156556"/>
            <a:ext cx="4100400" cy="402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a:p>
        </p:txBody>
      </p:sp>
      <p:sp>
        <p:nvSpPr>
          <p:cNvPr id="2" name="Rectangle 1">
            <a:extLst>
              <a:ext uri="{FF2B5EF4-FFF2-40B4-BE49-F238E27FC236}">
                <a16:creationId xmlns:a16="http://schemas.microsoft.com/office/drawing/2014/main" id="{2D75C373-A9CB-4767-9E94-8DB18A3B1FF6}"/>
              </a:ext>
            </a:extLst>
          </p:cNvPr>
          <p:cNvSpPr>
            <a:spLocks noGrp="1" noChangeArrowheads="1"/>
          </p:cNvSpPr>
          <p:nvPr>
            <p:ph type="subTitle" idx="1"/>
          </p:nvPr>
        </p:nvSpPr>
        <p:spPr bwMode="auto">
          <a:xfrm>
            <a:off x="2298515" y="2310140"/>
            <a:ext cx="4546969" cy="523220"/>
          </a:xfrm>
          <a:prstGeom prst="rect">
            <a:avLst/>
          </a:prstGeom>
          <a:solidFill>
            <a:srgbClr val="EEEE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0" i="0" u="none" strike="noStrike" cap="none" normalizeH="0" baseline="0">
                <a:ln>
                  <a:noFill/>
                </a:ln>
                <a:solidFill>
                  <a:schemeClr val="tx1"/>
                </a:solidFill>
                <a:effectLst/>
                <a:latin typeface="Arial" panose="020B0604020202020204" pitchFamily="34" charset="0"/>
              </a:rPr>
              <a:t>Hazırladı:Calalzadə Elmar</a:t>
            </a:r>
          </a:p>
          <a:p>
            <a:pPr marL="0" marR="0" lvl="0" indent="0" algn="l" defTabSz="914400" rtl="0" eaLnBrk="0" fontAlgn="base" latinLnBrk="0" hangingPunct="0">
              <a:lnSpc>
                <a:spcPct val="100000"/>
              </a:lnSpc>
              <a:spcBef>
                <a:spcPct val="0"/>
              </a:spcBef>
              <a:spcAft>
                <a:spcPct val="0"/>
              </a:spcAft>
              <a:buClrTx/>
              <a:buSzTx/>
              <a:buFontTx/>
              <a:buNone/>
              <a:tabLst/>
            </a:pPr>
            <a:r>
              <a:rPr lang="tr-TR" altLang="tr-TR" sz="1400" b="0"/>
              <a:t>Qrup:P201</a:t>
            </a:r>
          </a:p>
        </p:txBody>
      </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968</Words>
  <Application>Microsoft Office PowerPoint</Application>
  <PresentationFormat>Ekran Gösterisi (16:9)</PresentationFormat>
  <Paragraphs>37</Paragraphs>
  <Slides>8</Slides>
  <Notes>8</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8</vt:i4>
      </vt:variant>
    </vt:vector>
  </HeadingPairs>
  <TitlesOfParts>
    <vt:vector size="18" baseType="lpstr">
      <vt:lpstr>Anaheim</vt:lpstr>
      <vt:lpstr>Roboto</vt:lpstr>
      <vt:lpstr>Roboto Condensed Light</vt:lpstr>
      <vt:lpstr>Raleway SemiBold</vt:lpstr>
      <vt:lpstr>Overpass Mono</vt:lpstr>
      <vt:lpstr>sofia-pro</vt:lpstr>
      <vt:lpstr>Nunito Light</vt:lpstr>
      <vt:lpstr>SFMono-Regular</vt:lpstr>
      <vt:lpstr>Arial</vt:lpstr>
      <vt:lpstr>Programming Lesson by Slidesgo</vt:lpstr>
      <vt:lpstr>Sorting Algorithms</vt:lpstr>
      <vt:lpstr>Sorting Algorithms</vt:lpstr>
      <vt:lpstr>Selection Sort</vt:lpstr>
      <vt:lpstr>Insertion Sort</vt:lpstr>
      <vt:lpstr>Shell Sort</vt:lpstr>
      <vt:lpstr>Merge Sort</vt:lpstr>
      <vt:lpstr>Bubble Sort           Quick Sort</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Sorting Algorithms</dc:title>
  <dc:creator>Elmar Calalov</dc:creator>
  <cp:lastModifiedBy>Elmar  Calalzadə</cp:lastModifiedBy>
  <cp:revision>1</cp:revision>
  <dcterms:modified xsi:type="dcterms:W3CDTF">2021-10-20T07:31:25Z</dcterms:modified>
</cp:coreProperties>
</file>